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FF0048"/>
    <a:srgbClr val="DDD6EA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7121" y="2284163"/>
            <a:ext cx="47094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Селькова Ольга Юрьевна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истории и МХК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МАОУ «СОШ № 65 с углубленным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изучением английского языка» г. Перми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24910" y="409903"/>
            <a:ext cx="7575655" cy="1629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>«Это точно пригодится!»</a:t>
            </a: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296" y="189185"/>
            <a:ext cx="7575655" cy="53157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Зачем нужен обучающимся предмет Мировая Художественная культура?</a:t>
            </a:r>
            <a:endParaRPr lang="ru-RU" sz="20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4221" y="4803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://clipart-library.com/img/16831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86209" y="3594538"/>
            <a:ext cx="2530522" cy="3124036"/>
          </a:xfrm>
          <a:prstGeom prst="rect">
            <a:avLst/>
          </a:prstGeom>
          <a:noFill/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5171090" y="2033196"/>
            <a:ext cx="2445324" cy="1592872"/>
          </a:xfrm>
          <a:prstGeom prst="wedgeRoundRectCallout">
            <a:avLst>
              <a:gd name="adj1" fmla="val 48006"/>
              <a:gd name="adj2" fmla="val 1097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89582" y="1950324"/>
            <a:ext cx="18395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мировой художественной культуры на ступени среднего (полного) общего образования на базовом уровне направлено на достижение следующих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целей: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012138" y="1533766"/>
            <a:ext cx="1764255" cy="138499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чувства, эмоции, образно-ассоциативное мышление и художественно-творческие способности;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7551868" y="803720"/>
            <a:ext cx="1290918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художественно-эстетического вкуса; потребности в освоении ценностей мировой культуры;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 rot="20882228">
            <a:off x="166409" y="1116387"/>
            <a:ext cx="1780873" cy="3385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6"/>
                </a:solidFill>
              </a:rPr>
              <a:t>Мнение учителя:</a:t>
            </a:r>
            <a:endParaRPr lang="ru-RU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296" y="189185"/>
            <a:ext cx="7575655" cy="53157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Зачем нужен обучающимся предмет Мировая Художественная культура?</a:t>
            </a:r>
            <a:endParaRPr lang="ru-RU" sz="20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4221" y="4803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://clipart-library.com/img/16831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86209" y="3594538"/>
            <a:ext cx="2530522" cy="3124036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 rot="20882228">
            <a:off x="166409" y="1116387"/>
            <a:ext cx="1780873" cy="3385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6"/>
                </a:solidFill>
              </a:rPr>
              <a:t>Мнение учителя: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 rot="425351">
            <a:off x="4693053" y="1213416"/>
            <a:ext cx="1539581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dirty="0" smtClean="0"/>
              <a:t>овладение умением анализировать произведения искусства, оценивать их художественные особенности, высказывать о них собственное суждение; </a:t>
            </a:r>
            <a:endParaRPr lang="ru-RU" sz="1200" b="1" dirty="0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 rot="425351">
            <a:off x="6600680" y="1424357"/>
            <a:ext cx="1539581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dirty="0" smtClean="0"/>
              <a:t>использование приобретенных знаний и умений для расширения</a:t>
            </a:r>
            <a:br>
              <a:rPr lang="ru-RU" sz="1200" b="1" dirty="0" smtClean="0"/>
            </a:br>
            <a:r>
              <a:rPr lang="ru-RU" sz="1200" b="1" dirty="0" smtClean="0"/>
              <a:t>кругозора, осознанного формирования собственной культурной среды. </a:t>
            </a:r>
            <a:endParaRPr lang="ru-RU" sz="1200" b="1" dirty="0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 rot="425351">
            <a:off x="2785427" y="962693"/>
            <a:ext cx="1539581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dirty="0" smtClean="0"/>
              <a:t>освоение знаний о стилях и направлениях в мировой художественной культуре, их характерных особенностях; о вершинах художественного творчества в отечественной и зарубежной культуре;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860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athematician.nethouse.ru/static/img/0000/0006/7871/67871278.4dbqmr0mz7.W6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0235" y="4204136"/>
            <a:ext cx="1451016" cy="243314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09296" y="189185"/>
            <a:ext cx="7575655" cy="53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>Зачем нужен обучающимся предмет Мировая Художественная культура?</a:t>
            </a:r>
            <a:endParaRPr kumimoji="0" lang="ru-RU" sz="2000" b="1" i="0" u="none" strike="noStrike" kern="1200" cap="none" spc="0" normalizeH="0" baseline="0" noProof="0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 rot="20882228">
            <a:off x="166409" y="1116387"/>
            <a:ext cx="1780873" cy="3385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6"/>
                </a:solidFill>
              </a:rPr>
              <a:t>Мнение ребят: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18436" name="Picture 4" descr="https://fs00.infourok.ru/images/doc/264/269447/hello_html_m55378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81508" y="4695606"/>
            <a:ext cx="1463571" cy="2162394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8979">
            <a:off x="388384" y="3836276"/>
            <a:ext cx="4057549" cy="86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8242">
            <a:off x="4004441" y="4481415"/>
            <a:ext cx="3174453" cy="98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://s008.radikal.ru/i305/1509/5c/1d78f9398f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3933" y="809297"/>
            <a:ext cx="1684723" cy="2543503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4441" y="777763"/>
            <a:ext cx="3720664" cy="172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09296" y="189185"/>
            <a:ext cx="7575655" cy="53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>Зачем нужен обучающимся предмет Мировая Художественная культура?</a:t>
            </a:r>
            <a:endParaRPr kumimoji="0" lang="ru-RU" sz="2000" b="1" i="0" u="none" strike="noStrike" kern="1200" cap="none" spc="0" normalizeH="0" baseline="0" noProof="0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 rot="20882228">
            <a:off x="166409" y="1116387"/>
            <a:ext cx="1780873" cy="3385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6"/>
                </a:solidFill>
              </a:rPr>
              <a:t>Мнение ребят: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19458" name="Picture 2" descr="http://pv-press.ru/files/users/77/MEDICINA/%D1%80%D0%B5%D0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13" y="4393323"/>
            <a:ext cx="2014834" cy="2238704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73268" y="2827283"/>
            <a:ext cx="4550979" cy="152400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93" y="3016470"/>
            <a:ext cx="4501548" cy="122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s://multiurok.ru/img/182813/image_588387dcecb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546" y="4393324"/>
            <a:ext cx="1287793" cy="2464676"/>
          </a:xfrm>
          <a:prstGeom prst="rect">
            <a:avLst/>
          </a:prstGeom>
          <a:noFill/>
        </p:spPr>
      </p:pic>
      <p:sp>
        <p:nvSpPr>
          <p:cNvPr id="15" name="Овальная выноска 14"/>
          <p:cNvSpPr/>
          <p:nvPr/>
        </p:nvSpPr>
        <p:spPr>
          <a:xfrm>
            <a:off x="4897822" y="2154621"/>
            <a:ext cx="3584026" cy="1965434"/>
          </a:xfrm>
          <a:prstGeom prst="wedgeEllipseCallout">
            <a:avLst>
              <a:gd name="adj1" fmla="val 16315"/>
              <a:gd name="adj2" fmla="val 648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765" y="2501462"/>
            <a:ext cx="2974428" cy="14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5433" y="777765"/>
            <a:ext cx="4929353" cy="1671145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4" name="Picture 8" descr="http://allday1.com/imagedb/c5/8/4ae677dd1f405e8ca0350c831827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2496" y="4501554"/>
            <a:ext cx="1880585" cy="2204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09296" y="189185"/>
            <a:ext cx="7575655" cy="53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>Зачем нужен обучающимся предмет Мировая Художественная культура?</a:t>
            </a:r>
            <a:endParaRPr kumimoji="0" lang="ru-RU" sz="2000" b="1" i="0" u="none" strike="noStrike" kern="1200" cap="none" spc="0" normalizeH="0" baseline="0" noProof="0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 rot="20882228">
            <a:off x="166409" y="1116387"/>
            <a:ext cx="1780873" cy="3385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6"/>
                </a:solidFill>
              </a:rPr>
              <a:t>Мнение ребят: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9493">
            <a:off x="3099947" y="1073205"/>
            <a:ext cx="59340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5003">
            <a:off x="303762" y="3720121"/>
            <a:ext cx="5270963" cy="199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04744"/>
            <a:ext cx="2648607" cy="28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img.myloview.ru/murals/image-with-pupil-theme-1-400-2167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928" y="1786759"/>
            <a:ext cx="2149364" cy="214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ьга\Рабочая Папка Ольга\мои фотографии\Учитель истории и МХК, классный руководитель Селькова Ольга Юрье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27" y="536026"/>
            <a:ext cx="2237712" cy="33563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2290" y="756745"/>
            <a:ext cx="5317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«Чтобы </a:t>
            </a:r>
            <a:r>
              <a:rPr lang="ru-RU" dirty="0" smtClean="0"/>
              <a:t>быть хорошим преподавателем, нужно любить то, что преподаешь, и любить тех, кому </a:t>
            </a:r>
            <a:r>
              <a:rPr lang="ru-RU" dirty="0" smtClean="0"/>
              <a:t>преподаешь». В.О.Ключевский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24733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«Сердце, </a:t>
            </a:r>
            <a:r>
              <a:rPr lang="ru-RU" b="1" dirty="0" smtClean="0"/>
              <a:t>воображение и разум — вот та среда, где зарождается то, что мы называем </a:t>
            </a:r>
            <a:r>
              <a:rPr lang="ru-RU" b="1" dirty="0" smtClean="0"/>
              <a:t>культурой».</a:t>
            </a:r>
            <a:r>
              <a:rPr lang="ru-RU" b="1" dirty="0" smtClean="0"/>
              <a:t> </a:t>
            </a:r>
            <a:r>
              <a:rPr lang="ru-RU" b="1" u="sng" dirty="0" smtClean="0"/>
              <a:t>Паустовский К. Г.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4658" y="4838177"/>
            <a:ext cx="680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218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Зачем нужен обучающимся предмет Мировая Художественная культура?</vt:lpstr>
      <vt:lpstr>Зачем нужен обучающимся предмет Мировая Художественная культура?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Ольга</cp:lastModifiedBy>
  <cp:revision>52</cp:revision>
  <dcterms:created xsi:type="dcterms:W3CDTF">2014-11-21T11:00:06Z</dcterms:created>
  <dcterms:modified xsi:type="dcterms:W3CDTF">2017-12-19T14:27:16Z</dcterms:modified>
</cp:coreProperties>
</file>